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82" r:id="rId11"/>
    <p:sldId id="269" r:id="rId12"/>
    <p:sldId id="271" r:id="rId13"/>
    <p:sldId id="270" r:id="rId14"/>
    <p:sldId id="272" r:id="rId15"/>
    <p:sldId id="283" r:id="rId16"/>
    <p:sldId id="265" r:id="rId17"/>
    <p:sldId id="266" r:id="rId18"/>
    <p:sldId id="267" r:id="rId19"/>
    <p:sldId id="284" r:id="rId20"/>
    <p:sldId id="285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6" r:id="rId30"/>
    <p:sldId id="287" r:id="rId31"/>
    <p:sldId id="281" r:id="rId32"/>
  </p:sldIdLst>
  <p:sldSz cx="18288000" cy="10287000"/>
  <p:notesSz cx="6858000" cy="9144000"/>
  <p:embeddedFontLst>
    <p:embeddedFont>
      <p:font typeface="Be Vietnam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File" panose="020B0604020202020204" charset="0"/>
      <p:regular r:id="rId35"/>
    </p:embeddedFont>
    <p:embeddedFont>
      <p:font typeface="Poppins Bold" panose="020B0604020202020204" charset="0"/>
      <p:regular r:id="rId36"/>
    </p:embeddedFont>
    <p:embeddedFont>
      <p:font typeface="Posterama" panose="020B0504020200020000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jpe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jpe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144000" y="4622708"/>
            <a:ext cx="8436857" cy="2348065"/>
            <a:chOff x="0" y="0"/>
            <a:chExt cx="2222053" cy="618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2053" cy="618420"/>
            </a:xfrm>
            <a:custGeom>
              <a:avLst/>
              <a:gdLst/>
              <a:ahLst/>
              <a:cxnLst/>
              <a:rect l="l" t="t" r="r" b="b"/>
              <a:pathLst>
                <a:path w="2222053" h="618420">
                  <a:moveTo>
                    <a:pt x="55975" y="0"/>
                  </a:moveTo>
                  <a:lnTo>
                    <a:pt x="2166077" y="0"/>
                  </a:lnTo>
                  <a:cubicBezTo>
                    <a:pt x="2196992" y="0"/>
                    <a:pt x="2222053" y="25061"/>
                    <a:pt x="2222053" y="55975"/>
                  </a:cubicBezTo>
                  <a:lnTo>
                    <a:pt x="2222053" y="562445"/>
                  </a:lnTo>
                  <a:cubicBezTo>
                    <a:pt x="2222053" y="593359"/>
                    <a:pt x="2196992" y="618420"/>
                    <a:pt x="2166077" y="618420"/>
                  </a:cubicBezTo>
                  <a:lnTo>
                    <a:pt x="55975" y="618420"/>
                  </a:lnTo>
                  <a:cubicBezTo>
                    <a:pt x="25061" y="618420"/>
                    <a:pt x="0" y="593359"/>
                    <a:pt x="0" y="56244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2053" cy="656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70524" y="4865099"/>
            <a:ext cx="7383810" cy="156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0"/>
              </a:lnSpc>
              <a:spcBef>
                <a:spcPct val="0"/>
              </a:spcBef>
            </a:pPr>
            <a:r>
              <a:rPr lang="en-US" sz="8707" b="1">
                <a:solidFill>
                  <a:srgbClr val="F0626C"/>
                </a:solidFill>
                <a:latin typeface="Poppins Bold"/>
                <a:ea typeface="Poppins Bold"/>
                <a:cs typeface="Poppins Bold"/>
                <a:sym typeface="Poppins Bold"/>
              </a:rPr>
              <a:t>UK Train 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F3208-8612-BED3-EDA1-7D88C7E780F7}"/>
              </a:ext>
            </a:extLst>
          </p:cNvPr>
          <p:cNvSpPr txBox="1"/>
          <p:nvPr/>
        </p:nvSpPr>
        <p:spPr>
          <a:xfrm>
            <a:off x="10848186" y="6053530"/>
            <a:ext cx="770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First Quarter 2024 Operational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D2CE-3AC9-9840-98C2-B2553687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620150-EE26-D09D-84ED-F598BA83AB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9EE7AC-7CF1-8790-5B12-0A40242EEAA7}"/>
              </a:ext>
            </a:extLst>
          </p:cNvPr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773A5A-B72F-E501-34FD-E622DB497CFE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11C5603-F2BC-0F21-FD8D-1E672F284882}"/>
              </a:ext>
            </a:extLst>
          </p:cNvPr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5408-9976-1E24-4964-8C1909FEE011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7244CA52-7A1D-DC19-9F28-60B8DCB1E413}"/>
              </a:ext>
            </a:extLst>
          </p:cNvPr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95A4C9B-4A6A-1388-56BD-457ADAA265F3}"/>
              </a:ext>
            </a:extLst>
          </p:cNvPr>
          <p:cNvSpPr txBox="1"/>
          <p:nvPr/>
        </p:nvSpPr>
        <p:spPr>
          <a:xfrm>
            <a:off x="5584996" y="5866177"/>
            <a:ext cx="12164665" cy="288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 b="1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wrangling</a:t>
            </a:r>
            <a:r>
              <a:rPr lang="en-US" sz="7327" b="1" u="none" strike="noStrike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 Data with Python</a:t>
            </a:r>
          </a:p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endParaRPr lang="en-US" sz="7327" b="1" u="none" strike="noStrike" dirty="0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9A8037B-9F49-30D0-23E6-F5DAF364125B}"/>
              </a:ext>
            </a:extLst>
          </p:cNvPr>
          <p:cNvSpPr/>
          <p:nvPr/>
        </p:nvSpPr>
        <p:spPr>
          <a:xfrm>
            <a:off x="9606954" y="3924300"/>
            <a:ext cx="1328738" cy="1328738"/>
          </a:xfrm>
          <a:custGeom>
            <a:avLst/>
            <a:gdLst/>
            <a:ahLst/>
            <a:cxnLst/>
            <a:rect l="l" t="t" r="r" b="b"/>
            <a:pathLst>
              <a:path w="1328738" h="1328738">
                <a:moveTo>
                  <a:pt x="0" y="0"/>
                </a:moveTo>
                <a:lnTo>
                  <a:pt x="1328738" y="0"/>
                </a:lnTo>
                <a:lnTo>
                  <a:pt x="1328738" y="1328737"/>
                </a:lnTo>
                <a:lnTo>
                  <a:pt x="0" y="1328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6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21" y="0"/>
            <a:ext cx="18068158" cy="7581900"/>
          </a:xfrm>
          <a:custGeom>
            <a:avLst/>
            <a:gdLst/>
            <a:ahLst/>
            <a:cxnLst/>
            <a:rect l="l" t="t" r="r" b="b"/>
            <a:pathLst>
              <a:path w="18068158" h="9237346">
                <a:moveTo>
                  <a:pt x="0" y="0"/>
                </a:moveTo>
                <a:lnTo>
                  <a:pt x="18068158" y="0"/>
                </a:lnTo>
                <a:lnTo>
                  <a:pt x="18068158" y="9237345"/>
                </a:lnTo>
                <a:lnTo>
                  <a:pt x="0" y="923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2" t="1" r="-1097" b="-71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88F205-FA5A-162A-102A-E1FE2F906770}"/>
              </a:ext>
            </a:extLst>
          </p:cNvPr>
          <p:cNvSpPr/>
          <p:nvPr/>
        </p:nvSpPr>
        <p:spPr>
          <a:xfrm>
            <a:off x="952500" y="7581900"/>
            <a:ext cx="17187479" cy="1975348"/>
          </a:xfrm>
          <a:custGeom>
            <a:avLst/>
            <a:gdLst/>
            <a:ahLst/>
            <a:cxnLst/>
            <a:rect l="l" t="t" r="r" b="b"/>
            <a:pathLst>
              <a:path w="18288000" h="1975348">
                <a:moveTo>
                  <a:pt x="0" y="0"/>
                </a:moveTo>
                <a:lnTo>
                  <a:pt x="18288000" y="0"/>
                </a:lnTo>
                <a:lnTo>
                  <a:pt x="18288000" y="1975348"/>
                </a:lnTo>
                <a:lnTo>
                  <a:pt x="0" y="197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9" r="-54204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9233"/>
            <a:ext cx="18288000" cy="7452360"/>
          </a:xfrm>
          <a:custGeom>
            <a:avLst/>
            <a:gdLst/>
            <a:ahLst/>
            <a:cxnLst/>
            <a:rect l="l" t="t" r="r" b="b"/>
            <a:pathLst>
              <a:path w="18288000" h="7452360">
                <a:moveTo>
                  <a:pt x="0" y="0"/>
                </a:moveTo>
                <a:lnTo>
                  <a:pt x="18288000" y="0"/>
                </a:lnTo>
                <a:lnTo>
                  <a:pt x="18288000" y="7452360"/>
                </a:lnTo>
                <a:lnTo>
                  <a:pt x="0" y="745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306549" cy="10165640"/>
          </a:xfrm>
          <a:custGeom>
            <a:avLst/>
            <a:gdLst/>
            <a:ahLst/>
            <a:cxnLst/>
            <a:rect l="l" t="t" r="r" b="b"/>
            <a:pathLst>
              <a:path w="16306549" h="10165640">
                <a:moveTo>
                  <a:pt x="0" y="0"/>
                </a:moveTo>
                <a:lnTo>
                  <a:pt x="16306549" y="0"/>
                </a:lnTo>
                <a:lnTo>
                  <a:pt x="16306549" y="10165640"/>
                </a:lnTo>
                <a:lnTo>
                  <a:pt x="0" y="1016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0" r="-56644" b="-212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0481" y="0"/>
            <a:ext cx="9241586" cy="10269749"/>
          </a:xfrm>
          <a:custGeom>
            <a:avLst/>
            <a:gdLst/>
            <a:ahLst/>
            <a:cxnLst/>
            <a:rect l="l" t="t" r="r" b="b"/>
            <a:pathLst>
              <a:path w="9241586" h="10269749">
                <a:moveTo>
                  <a:pt x="0" y="0"/>
                </a:moveTo>
                <a:lnTo>
                  <a:pt x="9241586" y="0"/>
                </a:lnTo>
                <a:lnTo>
                  <a:pt x="9241586" y="10269749"/>
                </a:lnTo>
                <a:lnTo>
                  <a:pt x="0" y="10269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5153" b="-1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231003" y="86265"/>
            <a:ext cx="10056997" cy="10200735"/>
          </a:xfrm>
          <a:custGeom>
            <a:avLst/>
            <a:gdLst/>
            <a:ahLst/>
            <a:cxnLst/>
            <a:rect l="l" t="t" r="r" b="b"/>
            <a:pathLst>
              <a:path w="10056997" h="10200735">
                <a:moveTo>
                  <a:pt x="0" y="0"/>
                </a:moveTo>
                <a:lnTo>
                  <a:pt x="10056997" y="0"/>
                </a:lnTo>
                <a:lnTo>
                  <a:pt x="10056997" y="10200735"/>
                </a:lnTo>
                <a:lnTo>
                  <a:pt x="0" y="10200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975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EF2A-100B-DE83-5C7E-EDB3D74D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46D04E-F1B1-9D10-0387-22DC6C9F72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D22170-4DA1-83A0-7003-468F029530B5}"/>
              </a:ext>
            </a:extLst>
          </p:cNvPr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676AD3-87B5-2B65-00FC-A209E0C90A34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165DC6-3D38-561E-5CAC-8B6526D974B4}"/>
              </a:ext>
            </a:extLst>
          </p:cNvPr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48B978A-6F3D-2DE8-9816-4F99B99A3FC3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58F831B0-D05D-1754-2A6E-8584407CBB69}"/>
              </a:ext>
            </a:extLst>
          </p:cNvPr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C649B48-13FA-2C37-46FB-A3E85800D7F9}"/>
              </a:ext>
            </a:extLst>
          </p:cNvPr>
          <p:cNvSpPr txBox="1"/>
          <p:nvPr/>
        </p:nvSpPr>
        <p:spPr>
          <a:xfrm>
            <a:off x="5584996" y="5866177"/>
            <a:ext cx="12164665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 b="1" u="none" strike="noStrike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Build model .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6492F1E3-E6C6-DCE9-AC84-B8E86E1926C9}"/>
              </a:ext>
            </a:extLst>
          </p:cNvPr>
          <p:cNvSpPr/>
          <p:nvPr/>
        </p:nvSpPr>
        <p:spPr>
          <a:xfrm>
            <a:off x="9906000" y="4071422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3"/>
                </a:lnTo>
                <a:lnTo>
                  <a:pt x="0" y="1154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6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3886"/>
            <a:ext cx="18288000" cy="1113045"/>
          </a:xfrm>
          <a:custGeom>
            <a:avLst/>
            <a:gdLst/>
            <a:ahLst/>
            <a:cxnLst/>
            <a:rect l="l" t="t" r="r" b="b"/>
            <a:pathLst>
              <a:path w="18288000" h="1113045">
                <a:moveTo>
                  <a:pt x="0" y="0"/>
                </a:moveTo>
                <a:lnTo>
                  <a:pt x="18288000" y="0"/>
                </a:lnTo>
                <a:lnTo>
                  <a:pt x="18288000" y="1113045"/>
                </a:lnTo>
                <a:lnTo>
                  <a:pt x="0" y="111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9" b="-339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406983" y="1346931"/>
            <a:ext cx="12824280" cy="8940069"/>
          </a:xfrm>
          <a:custGeom>
            <a:avLst/>
            <a:gdLst/>
            <a:ahLst/>
            <a:cxnLst/>
            <a:rect l="l" t="t" r="r" b="b"/>
            <a:pathLst>
              <a:path w="12824280" h="8940069">
                <a:moveTo>
                  <a:pt x="0" y="0"/>
                </a:moveTo>
                <a:lnTo>
                  <a:pt x="12824279" y="0"/>
                </a:lnTo>
                <a:lnTo>
                  <a:pt x="12824279" y="8940069"/>
                </a:lnTo>
                <a:lnTo>
                  <a:pt x="0" y="894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9" b="-979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0057" y="74473"/>
            <a:ext cx="13427886" cy="10138054"/>
          </a:xfrm>
          <a:custGeom>
            <a:avLst/>
            <a:gdLst/>
            <a:ahLst/>
            <a:cxnLst/>
            <a:rect l="l" t="t" r="r" b="b"/>
            <a:pathLst>
              <a:path w="13427886" h="10138054">
                <a:moveTo>
                  <a:pt x="0" y="0"/>
                </a:moveTo>
                <a:lnTo>
                  <a:pt x="13427886" y="0"/>
                </a:lnTo>
                <a:lnTo>
                  <a:pt x="13427886" y="10138054"/>
                </a:lnTo>
                <a:lnTo>
                  <a:pt x="0" y="101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4830" y="-1104567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6"/>
                </a:lnTo>
                <a:lnTo>
                  <a:pt x="0" y="579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77326" y="1"/>
            <a:ext cx="15781974" cy="9486900"/>
          </a:xfrm>
          <a:custGeom>
            <a:avLst/>
            <a:gdLst/>
            <a:ahLst/>
            <a:cxnLst/>
            <a:rect l="l" t="t" r="r" b="b"/>
            <a:pathLst>
              <a:path w="15781974" h="10487025">
                <a:moveTo>
                  <a:pt x="0" y="0"/>
                </a:moveTo>
                <a:lnTo>
                  <a:pt x="15781974" y="0"/>
                </a:lnTo>
                <a:lnTo>
                  <a:pt x="15781974" y="10487025"/>
                </a:lnTo>
                <a:lnTo>
                  <a:pt x="0" y="1048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7" r="-526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91AC-63FF-D548-0E35-29747452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AF0962-9759-476B-D87B-404574BE1BC8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A44AB2-6700-18FC-AEA4-143E9C94F727}"/>
              </a:ext>
            </a:extLst>
          </p:cNvPr>
          <p:cNvSpPr/>
          <p:nvPr/>
        </p:nvSpPr>
        <p:spPr>
          <a:xfrm>
            <a:off x="-2284503" y="3850401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BC712A-A241-F5EC-475D-BBE1F504DE27}"/>
              </a:ext>
            </a:extLst>
          </p:cNvPr>
          <p:cNvGrpSpPr/>
          <p:nvPr/>
        </p:nvGrpSpPr>
        <p:grpSpPr>
          <a:xfrm>
            <a:off x="1687372" y="341168"/>
            <a:ext cx="5058005" cy="5165204"/>
            <a:chOff x="0" y="0"/>
            <a:chExt cx="1627849" cy="124429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3CE70B-1373-B7D8-FEE8-CF04C92F1A23}"/>
                </a:ext>
              </a:extLst>
            </p:cNvPr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5372" r="-9141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8DCBC8A-28E9-00D9-0CE0-57096D0DBC2C}"/>
              </a:ext>
            </a:extLst>
          </p:cNvPr>
          <p:cNvGrpSpPr/>
          <p:nvPr/>
        </p:nvGrpSpPr>
        <p:grpSpPr>
          <a:xfrm>
            <a:off x="1687372" y="5812854"/>
            <a:ext cx="5058005" cy="5579046"/>
            <a:chOff x="0" y="0"/>
            <a:chExt cx="1627849" cy="12442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B1C9C5-C3EC-9D04-56F3-14D467267844}"/>
                </a:ext>
              </a:extLst>
            </p:cNvPr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17944" r="-17944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2CBCB78-58D2-33EA-C2DA-2CB1EC2B3DBF}"/>
              </a:ext>
            </a:extLst>
          </p:cNvPr>
          <p:cNvSpPr/>
          <p:nvPr/>
        </p:nvSpPr>
        <p:spPr>
          <a:xfrm>
            <a:off x="14006337" y="341167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A5532D7-BFF9-80CC-701A-1D13A842EC13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4DE24DF-A94D-5209-63F4-3BA07D91DF57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0284BB7-F639-1580-BABA-05F03A8483B3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AEABBEDF-21E5-4A22-E897-F9B9417A5BAD}"/>
              </a:ext>
            </a:extLst>
          </p:cNvPr>
          <p:cNvSpPr txBox="1"/>
          <p:nvPr/>
        </p:nvSpPr>
        <p:spPr>
          <a:xfrm>
            <a:off x="8437776" y="5506371"/>
            <a:ext cx="85858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dirty="0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modeling</a:t>
            </a:r>
            <a:endParaRPr lang="en-US" sz="7556" b="1" u="none" strike="noStrike" dirty="0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28EE7CA-65BB-875A-D337-25A900B734F6}"/>
              </a:ext>
            </a:extLst>
          </p:cNvPr>
          <p:cNvSpPr/>
          <p:nvPr/>
        </p:nvSpPr>
        <p:spPr>
          <a:xfrm>
            <a:off x="11034657" y="3701496"/>
            <a:ext cx="1524000" cy="1389729"/>
          </a:xfrm>
          <a:prstGeom prst="flowChartConnecto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  <a:endParaRPr lang="en-GB" sz="4000" b="1" dirty="0">
              <a:solidFill>
                <a:schemeClr val="tx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6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070668" y="771230"/>
            <a:ext cx="8657966" cy="514941"/>
            <a:chOff x="0" y="0"/>
            <a:chExt cx="2280287" cy="135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00225" y="3720069"/>
            <a:ext cx="1296969" cy="1296969"/>
          </a:xfrm>
          <a:custGeom>
            <a:avLst/>
            <a:gdLst/>
            <a:ahLst/>
            <a:cxnLst/>
            <a:rect l="l" t="t" r="r" b="b"/>
            <a:pathLst>
              <a:path w="1296969" h="1296969">
                <a:moveTo>
                  <a:pt x="0" y="0"/>
                </a:moveTo>
                <a:lnTo>
                  <a:pt x="1296969" y="0"/>
                </a:lnTo>
                <a:lnTo>
                  <a:pt x="1296969" y="1296969"/>
                </a:lnTo>
                <a:lnTo>
                  <a:pt x="0" y="129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9386618" y="3720069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4"/>
                </a:lnTo>
                <a:lnTo>
                  <a:pt x="0" y="1154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768456" y="7030708"/>
            <a:ext cx="1328738" cy="1328738"/>
          </a:xfrm>
          <a:custGeom>
            <a:avLst/>
            <a:gdLst/>
            <a:ahLst/>
            <a:cxnLst/>
            <a:rect l="l" t="t" r="r" b="b"/>
            <a:pathLst>
              <a:path w="1328738" h="1328738">
                <a:moveTo>
                  <a:pt x="0" y="0"/>
                </a:moveTo>
                <a:lnTo>
                  <a:pt x="1328738" y="0"/>
                </a:lnTo>
                <a:lnTo>
                  <a:pt x="1328738" y="1328737"/>
                </a:lnTo>
                <a:lnTo>
                  <a:pt x="0" y="1328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9360598" y="6819900"/>
            <a:ext cx="1154094" cy="1154094"/>
          </a:xfrm>
          <a:custGeom>
            <a:avLst/>
            <a:gdLst/>
            <a:ahLst/>
            <a:cxnLst/>
            <a:rect l="l" t="t" r="r" b="b"/>
            <a:pathLst>
              <a:path w="1154094" h="1154094">
                <a:moveTo>
                  <a:pt x="0" y="0"/>
                </a:moveTo>
                <a:lnTo>
                  <a:pt x="1154094" y="0"/>
                </a:lnTo>
                <a:lnTo>
                  <a:pt x="1154094" y="1154093"/>
                </a:lnTo>
                <a:lnTo>
                  <a:pt x="0" y="1154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5057236" y="2013753"/>
            <a:ext cx="8658764" cy="102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Posterama" panose="020B0504020200020000" pitchFamily="34" charset="0"/>
                <a:sym typeface="File"/>
              </a:rPr>
              <a:t>TABLE OF CONTENTS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7776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4692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3889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73087" y="837557"/>
            <a:ext cx="1412448" cy="34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>
                <a:solidFill>
                  <a:srgbClr val="004AAD"/>
                </a:solidFill>
                <a:latin typeface="Be Vietnam"/>
                <a:ea typeface="Be Vietnam"/>
                <a:cs typeface="Posterama" panose="020B0504020200020000" pitchFamily="34" charset="0"/>
                <a:sym typeface="Be Vietnam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4369" y="3496459"/>
            <a:ext cx="4097920" cy="164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6108" y="3505984"/>
            <a:ext cx="3905579" cy="257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4918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Explore Data</a:t>
            </a:r>
          </a:p>
          <a:p>
            <a:pPr algn="ctr">
              <a:lnSpc>
                <a:spcPts val="6885"/>
              </a:lnSpc>
            </a:pPr>
            <a:r>
              <a:rPr lang="en-US" sz="4918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 with Python</a:t>
            </a:r>
          </a:p>
          <a:p>
            <a:pPr algn="ctr">
              <a:lnSpc>
                <a:spcPts val="6885"/>
              </a:lnSpc>
            </a:pPr>
            <a:endParaRPr lang="en-US" sz="4918" b="1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54369" y="6537998"/>
            <a:ext cx="4097920" cy="24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CLEANING</a:t>
            </a:r>
          </a:p>
          <a:p>
            <a:pPr algn="ctr">
              <a:lnSpc>
                <a:spcPts val="6617"/>
              </a:lnSpc>
            </a:pPr>
            <a:endParaRPr lang="en-US" sz="4727" b="1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96108" y="6452169"/>
            <a:ext cx="4097920" cy="24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7" b="1" dirty="0">
                <a:solidFill>
                  <a:srgbClr val="004AAD"/>
                </a:solidFill>
                <a:latin typeface="Canva Sans Bold"/>
                <a:ea typeface="Canva Sans Bold"/>
                <a:cs typeface="Posterama" panose="020B0504020200020000" pitchFamily="34" charset="0"/>
                <a:sym typeface="Canva Sans Bold"/>
              </a:rPr>
              <a:t>Data visualization</a:t>
            </a:r>
          </a:p>
          <a:p>
            <a:pPr algn="ctr">
              <a:lnSpc>
                <a:spcPts val="6617"/>
              </a:lnSpc>
            </a:pPr>
            <a:endParaRPr lang="en-US" sz="4727" b="1" dirty="0">
              <a:solidFill>
                <a:srgbClr val="004AAD"/>
              </a:solidFill>
              <a:latin typeface="Canva Sans Bold"/>
              <a:ea typeface="Canva Sans Bold"/>
              <a:cs typeface="Posterama" panose="020B0504020200020000" pitchFamily="34" charset="0"/>
              <a:sym typeface="Canva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6964-247D-5295-B6D4-D9BD4EDF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645388-1E3A-7A35-C42C-805154FB26FB}"/>
              </a:ext>
            </a:extLst>
          </p:cNvPr>
          <p:cNvSpPr/>
          <p:nvPr/>
        </p:nvSpPr>
        <p:spPr>
          <a:xfrm>
            <a:off x="-1494830" y="-1104567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6"/>
                </a:lnTo>
                <a:lnTo>
                  <a:pt x="0" y="579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B30EFE9-CF8F-F680-2719-8060F4BD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284503" y="3850401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87372" y="341168"/>
            <a:ext cx="5058005" cy="5165204"/>
            <a:chOff x="0" y="0"/>
            <a:chExt cx="1627849" cy="1244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5372" r="-9141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7372" y="5812854"/>
            <a:ext cx="5058005" cy="5579046"/>
            <a:chOff x="0" y="0"/>
            <a:chExt cx="1627849" cy="1244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17944" r="-17944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4006337" y="341167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37776" y="5506371"/>
            <a:ext cx="8585880" cy="201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visua</a:t>
            </a:r>
            <a:r>
              <a:rPr lang="en-US" sz="7556" b="1" u="none" strike="noStrike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lization</a:t>
            </a:r>
          </a:p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endParaRPr lang="en-US" sz="7556" b="1" u="none" strike="noStrike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BB1E6A2-3680-3ECA-4A71-1B180E232565}"/>
              </a:ext>
            </a:extLst>
          </p:cNvPr>
          <p:cNvSpPr/>
          <p:nvPr/>
        </p:nvSpPr>
        <p:spPr>
          <a:xfrm>
            <a:off x="11034657" y="3701496"/>
            <a:ext cx="1524000" cy="1389729"/>
          </a:xfrm>
          <a:prstGeom prst="flowChartConnecto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  <a:endParaRPr lang="en-GB" sz="4000" b="1" dirty="0">
              <a:solidFill>
                <a:schemeClr val="tx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29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943885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132342" y="1666878"/>
            <a:ext cx="12023317" cy="6953243"/>
          </a:xfrm>
          <a:custGeom>
            <a:avLst/>
            <a:gdLst/>
            <a:ahLst/>
            <a:cxnLst/>
            <a:rect l="l" t="t" r="r" b="b"/>
            <a:pathLst>
              <a:path w="12023317" h="6953243">
                <a:moveTo>
                  <a:pt x="0" y="0"/>
                </a:moveTo>
                <a:lnTo>
                  <a:pt x="12023316" y="0"/>
                </a:lnTo>
                <a:lnTo>
                  <a:pt x="12023316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5" b="-1405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808" y="2723652"/>
            <a:ext cx="5270217" cy="5270217"/>
          </a:xfrm>
          <a:custGeom>
            <a:avLst/>
            <a:gdLst/>
            <a:ahLst/>
            <a:cxnLst/>
            <a:rect l="l" t="t" r="r" b="b"/>
            <a:pathLst>
              <a:path w="5270217" h="5270217">
                <a:moveTo>
                  <a:pt x="0" y="0"/>
                </a:moveTo>
                <a:lnTo>
                  <a:pt x="5270218" y="0"/>
                </a:lnTo>
                <a:lnTo>
                  <a:pt x="5270218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837751" y="2723652"/>
            <a:ext cx="5270217" cy="5270217"/>
          </a:xfrm>
          <a:custGeom>
            <a:avLst/>
            <a:gdLst/>
            <a:ahLst/>
            <a:cxnLst/>
            <a:rect l="l" t="t" r="r" b="b"/>
            <a:pathLst>
              <a:path w="5270217" h="5270217">
                <a:moveTo>
                  <a:pt x="0" y="0"/>
                </a:moveTo>
                <a:lnTo>
                  <a:pt x="5270217" y="0"/>
                </a:lnTo>
                <a:lnTo>
                  <a:pt x="5270217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0B07-6D31-592B-293D-8F8D763AC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D8F018-644A-BA9B-6207-1AFBEEBAAC26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9CFE3F3-F376-4B2E-5264-BB43DD4D07BE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66AC68B-17F7-7878-9024-B8ED57971AC5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5058B5-C91A-78D6-EF1E-521D5FEEA34E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2D0BDE-446C-703A-F619-FDDD76A89997}"/>
              </a:ext>
            </a:extLst>
          </p:cNvPr>
          <p:cNvSpPr txBox="1"/>
          <p:nvPr/>
        </p:nvSpPr>
        <p:spPr>
          <a:xfrm>
            <a:off x="-381000" y="342900"/>
            <a:ext cx="1844040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000" b="1" dirty="0"/>
              <a:t>📊 Key Insights (Assumed from Analysis)</a:t>
            </a:r>
          </a:p>
          <a:p>
            <a:pPr>
              <a:buNone/>
            </a:pPr>
            <a:endParaRPr lang="en-US" sz="4000" b="1" dirty="0"/>
          </a:p>
          <a:p>
            <a:pPr>
              <a:buFont typeface="+mj-lt"/>
              <a:buAutoNum type="arabicPeriod"/>
            </a:pPr>
            <a:r>
              <a:rPr lang="en-US" sz="4000" b="1" dirty="0"/>
              <a:t>High Frequency of Delays During Peak Hours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Significant delays between </a:t>
            </a:r>
            <a:r>
              <a:rPr lang="en-US" sz="4000" b="1" dirty="0"/>
              <a:t>7–9 AM</a:t>
            </a:r>
            <a:r>
              <a:rPr lang="en-US" sz="4000" dirty="0"/>
              <a:t> and </a:t>
            </a:r>
            <a:r>
              <a:rPr lang="en-US" sz="4000" b="1" dirty="0"/>
              <a:t>5–7 PM</a:t>
            </a:r>
            <a:r>
              <a:rPr lang="en-US" sz="4000" dirty="0"/>
              <a:t> due to commuter traffic.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Certain Routes Have Recurring Delay Patterns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Lines passing through high-density urban stations showed </a:t>
            </a:r>
            <a:r>
              <a:rPr lang="en-US" sz="4000" b="1" dirty="0"/>
              <a:t>above-average delay times</a:t>
            </a:r>
            <a:r>
              <a:rPr lang="en-US" sz="4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Weekend Service is Less Frequent but More Reliable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Trains on weekends ran on time more often, but overall service was lower in volume.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Weather &amp; Maintenance Issues Spike Delays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Analysis showed spikes in delays aligned with bad weather reports or planned maintenance periods.</a:t>
            </a:r>
          </a:p>
          <a:p>
            <a:pPr>
              <a:buFont typeface="+mj-lt"/>
              <a:buAutoNum type="arabicPeriod"/>
            </a:pPr>
            <a:r>
              <a:rPr lang="en-US" sz="4000" b="1" dirty="0"/>
              <a:t>Mid-week (Tues–Thurs) Has the Highest Volume of Train Usage</a:t>
            </a:r>
            <a:endParaRPr lang="en-US" sz="4000" dirty="0"/>
          </a:p>
          <a:p>
            <a:pPr marL="742950" lvl="1" indent="-285750">
              <a:buFont typeface="+mj-lt"/>
              <a:buAutoNum type="arabicPeriod"/>
            </a:pPr>
            <a:r>
              <a:rPr lang="en-US" sz="4000" dirty="0"/>
              <a:t>Passenger demand peaked mid-week, correlating with higher service strain.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777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0" y="-58793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074513" y="4056007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412851" y="6960178"/>
            <a:ext cx="4421318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REEM KHALED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6740" y="6883102"/>
            <a:ext cx="467986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ASEM KHALED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20915" y="4709001"/>
            <a:ext cx="5140515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ZIAD MOHAMED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041" y="4709001"/>
            <a:ext cx="417479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TAHA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16740" y="4709001"/>
            <a:ext cx="4679860" cy="78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SHERIF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7274" y="1571727"/>
            <a:ext cx="7877126" cy="1194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8"/>
              </a:lnSpc>
            </a:pPr>
            <a:r>
              <a:rPr lang="en-US" sz="6999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3F188442-A620-1A79-D807-FB5154A33E75}"/>
              </a:ext>
            </a:extLst>
          </p:cNvPr>
          <p:cNvSpPr txBox="1"/>
          <p:nvPr/>
        </p:nvSpPr>
        <p:spPr>
          <a:xfrm>
            <a:off x="11197908" y="6883102"/>
            <a:ext cx="5915432" cy="76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YOUSEF ATTIA</a:t>
            </a:r>
            <a:endParaRPr lang="en-US" sz="4600" b="1" dirty="0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5AEA-2B51-5D2F-0B0C-940C2DFC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2F654C-19AB-3480-3E64-E636FA59D0B0}"/>
              </a:ext>
            </a:extLst>
          </p:cNvPr>
          <p:cNvSpPr/>
          <p:nvPr/>
        </p:nvSpPr>
        <p:spPr>
          <a:xfrm>
            <a:off x="-838200" y="0"/>
            <a:ext cx="19126200" cy="11391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CC50E33-1CA2-47C7-0970-C9CC7E19E7FC}"/>
              </a:ext>
            </a:extLst>
          </p:cNvPr>
          <p:cNvGrpSpPr/>
          <p:nvPr/>
        </p:nvGrpSpPr>
        <p:grpSpPr>
          <a:xfrm>
            <a:off x="8050547" y="810329"/>
            <a:ext cx="8657966" cy="514941"/>
            <a:chOff x="0" y="0"/>
            <a:chExt cx="2280287" cy="1356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EEF45A-3A08-4E28-C779-6238D5C05C06}"/>
                </a:ext>
              </a:extLst>
            </p:cNvPr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173CB35-AA5F-6872-53EF-ADB1A57B4AFC}"/>
                </a:ext>
              </a:extLst>
            </p:cNvPr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0842D0-883A-5E21-CA93-86DA267871E6}"/>
              </a:ext>
            </a:extLst>
          </p:cNvPr>
          <p:cNvSpPr txBox="1"/>
          <p:nvPr/>
        </p:nvSpPr>
        <p:spPr>
          <a:xfrm>
            <a:off x="-381000" y="342900"/>
            <a:ext cx="9525000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/>
              <a:t>✅ Recommendations Based on Insights</a:t>
            </a:r>
          </a:p>
          <a:p>
            <a:pPr>
              <a:buNone/>
            </a:pPr>
            <a:r>
              <a:rPr lang="en-US" sz="3200" b="1" dirty="0"/>
              <a:t>1. Dynamic Peak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Add more trains during </a:t>
            </a:r>
            <a:r>
              <a:rPr lang="en-US" sz="3200" b="1" dirty="0"/>
              <a:t>7–9 AM</a:t>
            </a:r>
            <a:r>
              <a:rPr lang="en-US" sz="3200" dirty="0"/>
              <a:t> &amp; </a:t>
            </a:r>
            <a:r>
              <a:rPr lang="en-US" sz="3200" b="1" dirty="0"/>
              <a:t>5–7 PM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high-capacity trains</a:t>
            </a:r>
            <a:r>
              <a:rPr lang="en-US" sz="3200" dirty="0"/>
              <a:t> on busy routes</a:t>
            </a:r>
          </a:p>
          <a:p>
            <a:pPr>
              <a:buNone/>
            </a:pPr>
            <a:r>
              <a:rPr lang="en-US" sz="3200" b="1" dirty="0"/>
              <a:t>2. Targeted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Focus repairs on routes with </a:t>
            </a:r>
            <a:r>
              <a:rPr lang="en-US" sz="3200" b="1" dirty="0"/>
              <a:t>frequent delays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Schedule </a:t>
            </a:r>
            <a:r>
              <a:rPr lang="en-US" sz="3200" b="1" dirty="0"/>
              <a:t>night maintenance</a:t>
            </a:r>
            <a:r>
              <a:rPr lang="en-US" sz="3200" dirty="0"/>
              <a:t> to avoid disruptions</a:t>
            </a:r>
          </a:p>
          <a:p>
            <a:pPr>
              <a:buNone/>
            </a:pPr>
            <a:r>
              <a:rPr lang="en-US" sz="3200" b="1" dirty="0"/>
              <a:t>3. Predictive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AI models</a:t>
            </a:r>
            <a:r>
              <a:rPr lang="en-US" sz="3200" dirty="0"/>
              <a:t> to forecast delays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Pre-position </a:t>
            </a:r>
            <a:r>
              <a:rPr lang="en-US" sz="3200" b="1" dirty="0"/>
              <a:t>staff and repair teams</a:t>
            </a:r>
            <a:r>
              <a:rPr lang="en-US" sz="3200" dirty="0"/>
              <a:t> accordingly</a:t>
            </a:r>
          </a:p>
          <a:p>
            <a:pPr>
              <a:buNone/>
            </a:pPr>
            <a:r>
              <a:rPr lang="en-US" sz="3200" b="1" dirty="0"/>
              <a:t>4. Passenger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Launch </a:t>
            </a:r>
            <a:r>
              <a:rPr lang="en-US" sz="3200" b="1" dirty="0"/>
              <a:t>real-time delay alerts</a:t>
            </a:r>
            <a:r>
              <a:rPr lang="en-US" sz="3200" dirty="0"/>
              <a:t> via apps/displays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Show </a:t>
            </a:r>
            <a:r>
              <a:rPr lang="en-US" sz="3200" b="1" dirty="0"/>
              <a:t>AI-based delay forecasts</a:t>
            </a:r>
            <a:r>
              <a:rPr lang="en-US" sz="3200" dirty="0"/>
              <a:t> at stations</a:t>
            </a:r>
          </a:p>
          <a:p>
            <a:pPr>
              <a:buNone/>
            </a:pPr>
            <a:r>
              <a:rPr lang="en-US" sz="3200" b="1" dirty="0"/>
              <a:t>5. Efficient Weekend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Match train availability to </a:t>
            </a:r>
            <a:r>
              <a:rPr lang="en-US" sz="3200" b="1" dirty="0"/>
              <a:t>actual weekend demand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smaller trains</a:t>
            </a:r>
            <a:r>
              <a:rPr lang="en-US" sz="3200" dirty="0"/>
              <a:t> or optimize scheduling</a:t>
            </a:r>
          </a:p>
          <a:p>
            <a:pPr>
              <a:buNone/>
            </a:pPr>
            <a:r>
              <a:rPr lang="en-US" sz="3200" b="1" dirty="0"/>
              <a:t>6. Weather-Based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Integrate </a:t>
            </a:r>
            <a:r>
              <a:rPr lang="en-US" sz="3200" b="1" dirty="0"/>
              <a:t>weather data</a:t>
            </a:r>
            <a:r>
              <a:rPr lang="en-US" sz="3200" dirty="0"/>
              <a:t> into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Perform </a:t>
            </a:r>
            <a:r>
              <a:rPr lang="en-US" sz="3200" b="1" dirty="0"/>
              <a:t>early inspections</a:t>
            </a:r>
            <a:r>
              <a:rPr lang="en-US" sz="3200" dirty="0"/>
              <a:t> before bad weather</a:t>
            </a:r>
          </a:p>
        </p:txBody>
      </p:sp>
    </p:spTree>
    <p:extLst>
      <p:ext uri="{BB962C8B-B14F-4D97-AF65-F5344CB8AC3E}">
        <p14:creationId xmlns:p14="http://schemas.microsoft.com/office/powerpoint/2010/main" val="230215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463293" y="-952258"/>
            <a:ext cx="12191517" cy="12191517"/>
          </a:xfrm>
          <a:custGeom>
            <a:avLst/>
            <a:gdLst/>
            <a:ahLst/>
            <a:cxnLst/>
            <a:rect l="l" t="t" r="r" b="b"/>
            <a:pathLst>
              <a:path w="12191517" h="12191517">
                <a:moveTo>
                  <a:pt x="0" y="0"/>
                </a:moveTo>
                <a:lnTo>
                  <a:pt x="12191517" y="0"/>
                </a:lnTo>
                <a:lnTo>
                  <a:pt x="12191517" y="12191516"/>
                </a:lnTo>
                <a:lnTo>
                  <a:pt x="0" y="1219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12770135" y="2867414"/>
            <a:ext cx="4489165" cy="9311258"/>
          </a:xfrm>
          <a:custGeom>
            <a:avLst/>
            <a:gdLst/>
            <a:ahLst/>
            <a:cxnLst/>
            <a:rect l="l" t="t" r="r" b="b"/>
            <a:pathLst>
              <a:path w="4489165" h="9311258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-186569" y="-483186"/>
            <a:ext cx="11745620" cy="11745620"/>
          </a:xfrm>
          <a:custGeom>
            <a:avLst/>
            <a:gdLst/>
            <a:ahLst/>
            <a:cxnLst/>
            <a:rect l="l" t="t" r="r" b="b"/>
            <a:pathLst>
              <a:path w="11745620" h="11745620">
                <a:moveTo>
                  <a:pt x="0" y="0"/>
                </a:moveTo>
                <a:lnTo>
                  <a:pt x="11745620" y="0"/>
                </a:lnTo>
                <a:lnTo>
                  <a:pt x="11745620" y="11745621"/>
                </a:lnTo>
                <a:lnTo>
                  <a:pt x="0" y="1174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2908617" y="5286375"/>
            <a:ext cx="7606075" cy="13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20"/>
              </a:lnSpc>
              <a:spcBef>
                <a:spcPct val="0"/>
              </a:spcBef>
            </a:pPr>
            <a:r>
              <a:rPr lang="en-US" sz="9922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053272" y="771230"/>
            <a:ext cx="8657966" cy="514941"/>
            <a:chOff x="0" y="0"/>
            <a:chExt cx="2280287" cy="135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0287" cy="135622"/>
            </a:xfrm>
            <a:custGeom>
              <a:avLst/>
              <a:gdLst/>
              <a:ahLst/>
              <a:cxnLst/>
              <a:rect l="l" t="t" r="r" b="b"/>
              <a:pathLst>
                <a:path w="2280287" h="135622">
                  <a:moveTo>
                    <a:pt x="45604" y="0"/>
                  </a:moveTo>
                  <a:lnTo>
                    <a:pt x="2234683" y="0"/>
                  </a:lnTo>
                  <a:cubicBezTo>
                    <a:pt x="2246778" y="0"/>
                    <a:pt x="2258378" y="4805"/>
                    <a:pt x="2266930" y="13357"/>
                  </a:cubicBezTo>
                  <a:cubicBezTo>
                    <a:pt x="2275483" y="21910"/>
                    <a:pt x="2280287" y="33509"/>
                    <a:pt x="2280287" y="45604"/>
                  </a:cubicBezTo>
                  <a:lnTo>
                    <a:pt x="2280287" y="90018"/>
                  </a:lnTo>
                  <a:cubicBezTo>
                    <a:pt x="2280287" y="115205"/>
                    <a:pt x="2259870" y="135622"/>
                    <a:pt x="2234683" y="135622"/>
                  </a:cubicBezTo>
                  <a:lnTo>
                    <a:pt x="45604" y="135622"/>
                  </a:lnTo>
                  <a:cubicBezTo>
                    <a:pt x="20418" y="135622"/>
                    <a:pt x="0" y="115205"/>
                    <a:pt x="0" y="90018"/>
                  </a:cubicBezTo>
                  <a:lnTo>
                    <a:pt x="0" y="45604"/>
                  </a:lnTo>
                  <a:cubicBezTo>
                    <a:pt x="0" y="20418"/>
                    <a:pt x="20418" y="0"/>
                    <a:pt x="45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8B7E4">
                    <a:alpha val="29000"/>
                  </a:srgbClr>
                </a:gs>
                <a:gs pos="100000">
                  <a:srgbClr val="70659C">
                    <a:alpha val="2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0287" cy="17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" y="2790631"/>
            <a:ext cx="6433990" cy="6481126"/>
          </a:xfrm>
          <a:custGeom>
            <a:avLst/>
            <a:gdLst/>
            <a:ahLst/>
            <a:cxnLst/>
            <a:rect l="l" t="t" r="r" b="b"/>
            <a:pathLst>
              <a:path w="6433990" h="6481126">
                <a:moveTo>
                  <a:pt x="0" y="0"/>
                </a:moveTo>
                <a:lnTo>
                  <a:pt x="6433990" y="0"/>
                </a:lnTo>
                <a:lnTo>
                  <a:pt x="6433990" y="6481126"/>
                </a:lnTo>
                <a:lnTo>
                  <a:pt x="0" y="648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810091" y="4114800"/>
            <a:ext cx="1296969" cy="1296969"/>
          </a:xfrm>
          <a:custGeom>
            <a:avLst/>
            <a:gdLst/>
            <a:ahLst/>
            <a:cxnLst/>
            <a:rect l="l" t="t" r="r" b="b"/>
            <a:pathLst>
              <a:path w="1296969" h="1296969">
                <a:moveTo>
                  <a:pt x="0" y="0"/>
                </a:moveTo>
                <a:lnTo>
                  <a:pt x="1296968" y="0"/>
                </a:lnTo>
                <a:lnTo>
                  <a:pt x="1296968" y="1296969"/>
                </a:lnTo>
                <a:lnTo>
                  <a:pt x="0" y="1296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85843" y="6286500"/>
            <a:ext cx="7792824" cy="200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4348"/>
            <a:ext cx="18288000" cy="8723952"/>
          </a:xfrm>
          <a:custGeom>
            <a:avLst/>
            <a:gdLst/>
            <a:ahLst/>
            <a:cxnLst/>
            <a:rect l="l" t="t" r="r" b="b"/>
            <a:pathLst>
              <a:path w="18288000" h="8723952">
                <a:moveTo>
                  <a:pt x="0" y="0"/>
                </a:moveTo>
                <a:lnTo>
                  <a:pt x="18288000" y="0"/>
                </a:lnTo>
                <a:lnTo>
                  <a:pt x="18288000" y="8723952"/>
                </a:lnTo>
                <a:lnTo>
                  <a:pt x="0" y="872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2" r="-1419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58247" y="-127229"/>
            <a:ext cx="3161918" cy="5001498"/>
            <a:chOff x="0" y="0"/>
            <a:chExt cx="1017619" cy="1609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3"/>
              <a:stretch>
                <a:fillRect l="-68708" r="-68708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8247" y="5001498"/>
            <a:ext cx="3161918" cy="5285502"/>
            <a:chOff x="0" y="0"/>
            <a:chExt cx="1017619" cy="16096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4"/>
              <a:stretch>
                <a:fillRect l="-68486" r="-68486"/>
              </a:stretch>
            </a:blipFill>
          </p:spPr>
          <p:txBody>
            <a:bodyPr/>
            <a:lstStyle/>
            <a:p>
              <a:endParaRPr lang="en-GB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626004" y="2018731"/>
            <a:ext cx="8661996" cy="8268269"/>
          </a:xfrm>
          <a:custGeom>
            <a:avLst/>
            <a:gdLst/>
            <a:ahLst/>
            <a:cxnLst/>
            <a:rect l="l" t="t" r="r" b="b"/>
            <a:pathLst>
              <a:path w="8661996" h="8268269">
                <a:moveTo>
                  <a:pt x="0" y="0"/>
                </a:moveTo>
                <a:lnTo>
                  <a:pt x="8661996" y="0"/>
                </a:lnTo>
                <a:lnTo>
                  <a:pt x="8661996" y="8268269"/>
                </a:lnTo>
                <a:lnTo>
                  <a:pt x="0" y="82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844776" y="4017981"/>
            <a:ext cx="1339831" cy="1339831"/>
          </a:xfrm>
          <a:custGeom>
            <a:avLst/>
            <a:gdLst/>
            <a:ahLst/>
            <a:cxnLst/>
            <a:rect l="l" t="t" r="r" b="b"/>
            <a:pathLst>
              <a:path w="1339831" h="1339831">
                <a:moveTo>
                  <a:pt x="0" y="0"/>
                </a:moveTo>
                <a:lnTo>
                  <a:pt x="1339831" y="0"/>
                </a:lnTo>
                <a:lnTo>
                  <a:pt x="1339831" y="1339831"/>
                </a:lnTo>
                <a:lnTo>
                  <a:pt x="0" y="1339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84996" y="5866177"/>
            <a:ext cx="12164665" cy="195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r>
              <a:rPr lang="en-US" sz="7327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Explo</a:t>
            </a:r>
            <a:r>
              <a:rPr lang="en-US" sz="7327" b="1" u="none" strike="noStrike">
                <a:solidFill>
                  <a:srgbClr val="004AAD"/>
                </a:solidFill>
                <a:latin typeface="Posterama" panose="020B0504020200020000" pitchFamily="34" charset="0"/>
                <a:ea typeface="File"/>
                <a:cs typeface="Posterama" panose="020B0504020200020000" pitchFamily="34" charset="0"/>
                <a:sym typeface="File"/>
              </a:rPr>
              <a:t>re Data with Python</a:t>
            </a:r>
          </a:p>
          <a:p>
            <a:pPr marL="0" lvl="0" indent="0" algn="l">
              <a:lnSpc>
                <a:spcPts val="7546"/>
              </a:lnSpc>
              <a:spcBef>
                <a:spcPct val="0"/>
              </a:spcBef>
            </a:pPr>
            <a:endParaRPr lang="en-US" sz="7327" b="1" u="none" strike="noStrike">
              <a:solidFill>
                <a:srgbClr val="004AAD"/>
              </a:solidFill>
              <a:latin typeface="Posterama" panose="020B0504020200020000" pitchFamily="34" charset="0"/>
              <a:ea typeface="File"/>
              <a:cs typeface="Posterama" panose="020B0504020200020000" pitchFamily="34" charset="0"/>
              <a:sym typeface="Fi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8625" y="171450"/>
            <a:ext cx="8505825" cy="8686800"/>
          </a:xfrm>
          <a:custGeom>
            <a:avLst/>
            <a:gdLst/>
            <a:ahLst/>
            <a:cxnLst/>
            <a:rect l="l" t="t" r="r" b="b"/>
            <a:pathLst>
              <a:path w="10029825" h="10287000">
                <a:moveTo>
                  <a:pt x="0" y="0"/>
                </a:moveTo>
                <a:lnTo>
                  <a:pt x="10029825" y="0"/>
                </a:lnTo>
                <a:lnTo>
                  <a:pt x="1002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76" r="-179260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552037-B84C-A7A0-4B40-E19B146A5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647" b="1427"/>
          <a:stretch/>
        </p:blipFill>
        <p:spPr>
          <a:xfrm>
            <a:off x="19050" y="190500"/>
            <a:ext cx="7677150" cy="967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72170" cy="1096330"/>
          </a:xfrm>
          <a:custGeom>
            <a:avLst/>
            <a:gdLst/>
            <a:ahLst/>
            <a:cxnLst/>
            <a:rect l="l" t="t" r="r" b="b"/>
            <a:pathLst>
              <a:path w="18272170" h="1096330">
                <a:moveTo>
                  <a:pt x="0" y="0"/>
                </a:moveTo>
                <a:lnTo>
                  <a:pt x="18272170" y="0"/>
                </a:lnTo>
                <a:lnTo>
                  <a:pt x="18272170" y="1096330"/>
                </a:lnTo>
                <a:lnTo>
                  <a:pt x="0" y="10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34430"/>
            <a:ext cx="7620000" cy="8962840"/>
          </a:xfrm>
          <a:custGeom>
            <a:avLst/>
            <a:gdLst/>
            <a:ahLst/>
            <a:cxnLst/>
            <a:rect l="l" t="t" r="r" b="b"/>
            <a:pathLst>
              <a:path w="18272170" h="8962840">
                <a:moveTo>
                  <a:pt x="0" y="0"/>
                </a:moveTo>
                <a:lnTo>
                  <a:pt x="18272170" y="0"/>
                </a:lnTo>
                <a:lnTo>
                  <a:pt x="18272170" y="8962840"/>
                </a:lnTo>
                <a:lnTo>
                  <a:pt x="0" y="89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06" r="-82258" b="-4406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1955" y="-1177658"/>
            <a:ext cx="8755872" cy="5794796"/>
          </a:xfrm>
          <a:custGeom>
            <a:avLst/>
            <a:gdLst/>
            <a:ahLst/>
            <a:cxnLst/>
            <a:rect l="l" t="t" r="r" b="b"/>
            <a:pathLst>
              <a:path w="8755872" h="5794796">
                <a:moveTo>
                  <a:pt x="0" y="0"/>
                </a:moveTo>
                <a:lnTo>
                  <a:pt x="8755873" y="0"/>
                </a:lnTo>
                <a:lnTo>
                  <a:pt x="8755873" y="5794795"/>
                </a:lnTo>
                <a:lnTo>
                  <a:pt x="0" y="5794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8600" y="342900"/>
            <a:ext cx="6917850" cy="76962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10" r="-296115" b="-544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7543800" y="76200"/>
            <a:ext cx="8022750" cy="8229600"/>
          </a:xfrm>
          <a:custGeom>
            <a:avLst/>
            <a:gdLst/>
            <a:ahLst/>
            <a:cxnLst/>
            <a:rect l="l" t="t" r="r" b="b"/>
            <a:pathLst>
              <a:path w="8022750" h="8229600">
                <a:moveTo>
                  <a:pt x="0" y="0"/>
                </a:moveTo>
                <a:lnTo>
                  <a:pt x="8022750" y="0"/>
                </a:lnTo>
                <a:lnTo>
                  <a:pt x="8022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9" t="-215" r="-191376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9C7C7-D835-CD9B-4A6A-D765FA2AE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4" b="-4045"/>
          <a:stretch/>
        </p:blipFill>
        <p:spPr>
          <a:xfrm>
            <a:off x="7527797" y="8435566"/>
            <a:ext cx="8855203" cy="15085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288</Words>
  <Application>Microsoft Office PowerPoint</Application>
  <PresentationFormat>Custom</PresentationFormat>
  <Paragraphs>59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File</vt:lpstr>
      <vt:lpstr>Posterama</vt:lpstr>
      <vt:lpstr>Canva Sans Bold</vt:lpstr>
      <vt:lpstr>Be Vietnam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ziad mohamed</dc:title>
  <dc:creator>ziad mohamed</dc:creator>
  <cp:lastModifiedBy>zyad mohamed mohamed abo hashim</cp:lastModifiedBy>
  <cp:revision>8</cp:revision>
  <dcterms:created xsi:type="dcterms:W3CDTF">2006-08-16T00:00:00Z</dcterms:created>
  <dcterms:modified xsi:type="dcterms:W3CDTF">2025-05-09T13:08:43Z</dcterms:modified>
  <dc:identifier>DAGm2CD0vDg</dc:identifier>
</cp:coreProperties>
</file>